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3" r:id="rId4"/>
    <p:sldId id="279" r:id="rId5"/>
    <p:sldId id="274" r:id="rId6"/>
    <p:sldId id="275" r:id="rId7"/>
    <p:sldId id="276" r:id="rId8"/>
    <p:sldId id="277" r:id="rId9"/>
    <p:sldId id="278" r:id="rId10"/>
    <p:sldId id="260" r:id="rId11"/>
    <p:sldId id="258" r:id="rId12"/>
    <p:sldId id="286" r:id="rId13"/>
    <p:sldId id="282" r:id="rId14"/>
    <p:sldId id="283" r:id="rId15"/>
    <p:sldId id="284" r:id="rId16"/>
    <p:sldId id="285" r:id="rId17"/>
    <p:sldId id="287" r:id="rId18"/>
    <p:sldId id="280" r:id="rId19"/>
    <p:sldId id="259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87917" autoAdjust="0"/>
  </p:normalViewPr>
  <p:slideViewPr>
    <p:cSldViewPr snapToGrid="0">
      <p:cViewPr varScale="1">
        <p:scale>
          <a:sx n="83" d="100"/>
          <a:sy n="83" d="100"/>
        </p:scale>
        <p:origin x="11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Calculation</c:v>
                </c:pt>
                <c:pt idx="1">
                  <c:v>Lin. Reg.</c:v>
                </c:pt>
                <c:pt idx="2">
                  <c:v>RFR</c:v>
                </c:pt>
                <c:pt idx="3">
                  <c:v>LightGBM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0.36</c:v>
                </c:pt>
                <c:pt idx="2">
                  <c:v>0.28999999999999998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35-4B80-8D37-A166166F2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C66F6-55EB-4342-9B8C-4BD2F39E48B7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7EF41-A6C6-48B6-80EA-AB2ED1E586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</p:spTree>
    <p:extLst>
      <p:ext uri="{BB962C8B-B14F-4D97-AF65-F5344CB8AC3E}">
        <p14:creationId xmlns:p14="http://schemas.microsoft.com/office/powerpoint/2010/main" val="49352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09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67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0715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891157" cy="5067302"/>
          </a:xfrm>
        </p:spPr>
        <p:txBody>
          <a:bodyPr/>
          <a:lstStyle>
            <a:lvl1pPr marL="2286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1pPr>
            <a:lvl2pPr marL="6858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2pPr>
            <a:lvl3pPr marL="11430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3pPr>
            <a:lvl4pPr marL="16002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" y="6356350"/>
            <a:ext cx="2406761" cy="44926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 flipH="1">
            <a:off x="-68034" y="1007153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 flipH="1">
            <a:off x="-68034" y="6266997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4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93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88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69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1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5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5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F598A-B0D2-435A-8683-0100206BDD80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52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</a:t>
            </a:r>
            <a:br>
              <a:rPr lang="de-DE" dirty="0"/>
            </a:br>
            <a:r>
              <a:rPr lang="de-DE" dirty="0"/>
              <a:t>Data Science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Prof. Dr. Xiaoming Fu</a:t>
            </a:r>
          </a:p>
          <a:p>
            <a:r>
              <a:rPr lang="de-DE" dirty="0"/>
              <a:t>M</a:t>
            </a:r>
            <a:r>
              <a:rPr lang="en-US" dirty="0"/>
              <a:t>.</a:t>
            </a:r>
            <a:r>
              <a:rPr lang="de-DE" dirty="0"/>
              <a:t>Sc Jiaquan Zhang</a:t>
            </a:r>
          </a:p>
          <a:p>
            <a:r>
              <a:rPr lang="de-DE" dirty="0"/>
              <a:t>(jiaquan.zhang@cs.uni-goettingen.de) </a:t>
            </a:r>
          </a:p>
        </p:txBody>
      </p:sp>
    </p:spTree>
    <p:extLst>
      <p:ext uri="{BB962C8B-B14F-4D97-AF65-F5344CB8AC3E}">
        <p14:creationId xmlns:p14="http://schemas.microsoft.com/office/powerpoint/2010/main" val="37290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Pickup-</a:t>
            </a:r>
            <a:r>
              <a:rPr lang="de-DE" dirty="0" err="1"/>
              <a:t>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745161-1475-4E81-AEDD-0EC056FB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33475"/>
            <a:ext cx="11744325" cy="45910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826D42-3F5B-49CD-8C55-B696CBB86F14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01205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Dropoff-locations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062F4D-8244-41E5-A36F-9C68959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38237"/>
            <a:ext cx="11772900" cy="45815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0409971-249A-4FA9-AC12-FD10846F91D1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68574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engineering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Which features are important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Impact on modeling</a:t>
            </a:r>
          </a:p>
          <a:p>
            <a:r>
              <a:rPr lang="en-US" dirty="0"/>
              <a:t>New features?</a:t>
            </a:r>
          </a:p>
          <a:p>
            <a:pPr lvl="1"/>
            <a:r>
              <a:rPr lang="en-US" dirty="0" err="1"/>
              <a:t>Avg_speed</a:t>
            </a:r>
            <a:endParaRPr lang="en-US" dirty="0"/>
          </a:p>
          <a:p>
            <a:pPr lvl="1"/>
            <a:r>
              <a:rPr lang="en-US" dirty="0"/>
              <a:t>Traffic per hour (only if important)</a:t>
            </a:r>
          </a:p>
          <a:p>
            <a:r>
              <a:rPr lang="en-US" dirty="0"/>
              <a:t>What did not work?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9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4919241" y="1493134"/>
            <a:ext cx="4855460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9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6423949" y="1493134"/>
            <a:ext cx="3350752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2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7951807" y="1493134"/>
            <a:ext cx="1822893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905439C-EF7D-453C-81DF-C9B0F82E5F49}"/>
              </a:ext>
            </a:extLst>
          </p:cNvPr>
          <p:cNvSpPr txBox="1"/>
          <p:nvPr/>
        </p:nvSpPr>
        <p:spPr>
          <a:xfrm>
            <a:off x="6211331" y="1565188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Can be used for rate code 1 and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8FD435-D84F-4E69-9A86-43C7A996B915}"/>
              </a:ext>
            </a:extLst>
          </p:cNvPr>
          <p:cNvSpPr txBox="1"/>
          <p:nvPr/>
        </p:nvSpPr>
        <p:spPr>
          <a:xfrm>
            <a:off x="6211331" y="1857231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2?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D394DA-9E21-4EC2-BD31-EEFD9226246D}"/>
              </a:ext>
            </a:extLst>
          </p:cNvPr>
          <p:cNvSpPr txBox="1"/>
          <p:nvPr/>
        </p:nvSpPr>
        <p:spPr>
          <a:xfrm>
            <a:off x="6211330" y="2149274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4?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17EAE4-A73C-49E3-A425-4A1906813693}"/>
              </a:ext>
            </a:extLst>
          </p:cNvPr>
          <p:cNvSpPr txBox="1"/>
          <p:nvPr/>
        </p:nvSpPr>
        <p:spPr>
          <a:xfrm>
            <a:off x="6211329" y="2441317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5?</a:t>
            </a:r>
          </a:p>
        </p:txBody>
      </p:sp>
    </p:spTree>
    <p:extLst>
      <p:ext uri="{BB962C8B-B14F-4D97-AF65-F5344CB8AC3E}">
        <p14:creationId xmlns:p14="http://schemas.microsoft.com/office/powerpoint/2010/main" val="43805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code</a:t>
            </a:r>
            <a:r>
              <a:rPr lang="de-DE" dirty="0"/>
              <a:t> 4 – „Out </a:t>
            </a:r>
            <a:r>
              <a:rPr lang="de-DE" dirty="0" err="1"/>
              <a:t>of</a:t>
            </a:r>
            <a:r>
              <a:rPr lang="de-DE" dirty="0"/>
              <a:t> Town Trips“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6675B1-B480-484D-99FF-81E70FCFF8C6}"/>
              </a:ext>
            </a:extLst>
          </p:cNvPr>
          <p:cNvSpPr txBox="1"/>
          <p:nvPr/>
        </p:nvSpPr>
        <p:spPr>
          <a:xfrm>
            <a:off x="2417377" y="980917"/>
            <a:ext cx="17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Entering the city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92AF20-4916-4EA1-B186-43F32496A011}"/>
              </a:ext>
            </a:extLst>
          </p:cNvPr>
          <p:cNvSpPr txBox="1"/>
          <p:nvPr/>
        </p:nvSpPr>
        <p:spPr>
          <a:xfrm>
            <a:off x="8052487" y="1008204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Leaving the city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53D3C-9D21-4187-9ED3-1CE407CB9C7A}"/>
              </a:ext>
            </a:extLst>
          </p:cNvPr>
          <p:cNvSpPr txBox="1"/>
          <p:nvPr/>
        </p:nvSpPr>
        <p:spPr>
          <a:xfrm>
            <a:off x="2095269" y="3534754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outside of the city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4A33E0-AED8-40BF-9807-F9C5860B7E76}"/>
              </a:ext>
            </a:extLst>
          </p:cNvPr>
          <p:cNvSpPr txBox="1"/>
          <p:nvPr/>
        </p:nvSpPr>
        <p:spPr>
          <a:xfrm>
            <a:off x="7879265" y="3534753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inside the city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99371BB-4FC9-4B97-8357-973C11F77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3877144"/>
            <a:ext cx="4001123" cy="225137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B8BC6F5-D307-4FCB-A32D-36A34F2F3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1291542"/>
            <a:ext cx="3958608" cy="22432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08585A5-BAFB-4E65-B5EF-116D583F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3" y="1291542"/>
            <a:ext cx="3986944" cy="223711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6C17CB6-E99C-46ED-A381-9A09629BF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4" y="3873199"/>
            <a:ext cx="3986943" cy="22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11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78BF09D-9464-4D3F-8CC0-A0DBFD57B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702606"/>
              </p:ext>
            </p:extLst>
          </p:nvPr>
        </p:nvGraphicFramePr>
        <p:xfrm>
          <a:off x="661988" y="1109663"/>
          <a:ext cx="8586184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816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Bridge/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AF48A9-7471-4010-B74A-797F7D2F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38237"/>
            <a:ext cx="11715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Data Science?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demand for data scientists is increasing so quickly, that McKinsey predicts that by 2018, there will be a 50 percent gap in the supply of data scientists versus demand.”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– The Alexa Blog (http://blog.alexa.com/know-data-science-important/)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70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ACD27-D747-4A8F-A034-9AA3F76B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007151"/>
            <a:ext cx="9500840" cy="51963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31C83FA-92EC-40F2-8BEC-BC3EEBCA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02" y="3266908"/>
            <a:ext cx="983747" cy="5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882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8160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04F189C-AEB0-468C-8F69-1EEA32F3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7630409" cy="61087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7DC7C9-F383-4B7D-9202-E0B6B3BAC4B4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</p:spTree>
    <p:extLst>
      <p:ext uri="{BB962C8B-B14F-4D97-AF65-F5344CB8AC3E}">
        <p14:creationId xmlns:p14="http://schemas.microsoft.com/office/powerpoint/2010/main" val="4010339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281DAA-5EC0-4548-8EDF-66129AE5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1" y="5106590"/>
            <a:ext cx="5758121" cy="6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80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03393"/>
            <a:ext cx="9240839" cy="62574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D025B2D-9E59-40C0-AC16-F8BD098CFC65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</p:spTree>
    <p:extLst>
      <p:ext uri="{BB962C8B-B14F-4D97-AF65-F5344CB8AC3E}">
        <p14:creationId xmlns:p14="http://schemas.microsoft.com/office/powerpoint/2010/main" val="3077260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3E8DDD-C5F7-4FE5-94A1-05A60442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0" y="1007152"/>
            <a:ext cx="9019877" cy="51519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63" y="5585595"/>
            <a:ext cx="9240839" cy="625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2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197DE7-2A58-4448-A67B-F5F6714C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5" y="1007151"/>
            <a:ext cx="8425609" cy="52150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463" y="5618810"/>
            <a:ext cx="9240839" cy="6257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124553-8274-40A5-BACC-95D68155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272" y="3352769"/>
            <a:ext cx="926294" cy="4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71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 1: Bridge that minimize air-line distance is actually used</a:t>
            </a:r>
          </a:p>
          <a:p>
            <a:pPr lvl="1"/>
            <a:r>
              <a:rPr lang="en-US" dirty="0"/>
              <a:t>Different route</a:t>
            </a:r>
          </a:p>
          <a:p>
            <a:pPr lvl="1"/>
            <a:r>
              <a:rPr lang="en-US" dirty="0"/>
              <a:t>Non-linear route</a:t>
            </a:r>
          </a:p>
          <a:p>
            <a:r>
              <a:rPr lang="en-US" dirty="0"/>
              <a:t>Assumption 2: air-line distance ratio represents real inner-city to outer-city trip distance ratio</a:t>
            </a:r>
          </a:p>
          <a:p>
            <a:pPr lvl="1"/>
            <a:r>
              <a:rPr lang="en-US" dirty="0"/>
              <a:t>Different shape of route in city vs out of city</a:t>
            </a:r>
          </a:p>
          <a:p>
            <a:pPr lvl="1"/>
            <a:r>
              <a:rPr lang="en-US" dirty="0"/>
              <a:t>Extra destinations possible</a:t>
            </a:r>
          </a:p>
        </p:txBody>
      </p:sp>
    </p:spTree>
    <p:extLst>
      <p:ext uri="{BB962C8B-B14F-4D97-AF65-F5344CB8AC3E}">
        <p14:creationId xmlns:p14="http://schemas.microsoft.com/office/powerpoint/2010/main" val="118312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Rides of Yellow Cabs (taxis) in New York</a:t>
            </a:r>
          </a:p>
          <a:p>
            <a:r>
              <a:rPr lang="en-US" dirty="0"/>
              <a:t>June 2016</a:t>
            </a:r>
          </a:p>
          <a:p>
            <a:r>
              <a:rPr lang="en-US" dirty="0"/>
              <a:t>~11 million rides</a:t>
            </a:r>
          </a:p>
          <a:p>
            <a:r>
              <a:rPr lang="en-US" dirty="0"/>
              <a:t>19 features</a:t>
            </a:r>
          </a:p>
          <a:p>
            <a:pPr lvl="1"/>
            <a:r>
              <a:rPr lang="en-US" dirty="0"/>
              <a:t>geolocation, time and date, distance, fares, …</a:t>
            </a:r>
          </a:p>
          <a:p>
            <a:r>
              <a:rPr lang="en-US" dirty="0"/>
              <a:t>14 in test data set (+id)</a:t>
            </a:r>
          </a:p>
          <a:p>
            <a:pPr lvl="1"/>
            <a:r>
              <a:rPr lang="en-US" dirty="0" err="1"/>
              <a:t>Fare_amount</a:t>
            </a:r>
            <a:endParaRPr lang="en-US" dirty="0"/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MTA</a:t>
            </a:r>
          </a:p>
          <a:p>
            <a:pPr lvl="1"/>
            <a:r>
              <a:rPr lang="en-US" dirty="0" err="1"/>
              <a:t>Tip_amount</a:t>
            </a:r>
            <a:endParaRPr lang="en-US" dirty="0"/>
          </a:p>
          <a:p>
            <a:pPr lvl="1"/>
            <a:r>
              <a:rPr lang="en-US" dirty="0" err="1"/>
              <a:t>Total_amount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7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lvl="2"/>
            <a:r>
              <a:rPr lang="en-US" dirty="0"/>
              <a:t>$2.5 initial charge</a:t>
            </a:r>
          </a:p>
          <a:p>
            <a:pPr lvl="2"/>
            <a:r>
              <a:rPr lang="en-US" dirty="0"/>
              <a:t>When faster than 6mph: 50ct per 0.2 mile</a:t>
            </a:r>
          </a:p>
          <a:p>
            <a:pPr lvl="2"/>
            <a:r>
              <a:rPr lang="en-US" dirty="0"/>
              <a:t>When slower than 6mph: 50ct per minute</a:t>
            </a:r>
          </a:p>
          <a:p>
            <a:pPr lvl="2"/>
            <a:r>
              <a:rPr lang="en-US" dirty="0"/>
              <a:t>50ct overnight surcharge (8pm to 6am), $1 </a:t>
            </a:r>
            <a:r>
              <a:rPr lang="en-US" dirty="0" err="1"/>
              <a:t>rushhour</a:t>
            </a:r>
            <a:r>
              <a:rPr lang="en-US" dirty="0"/>
              <a:t>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r>
              <a:rPr lang="en-US" dirty="0"/>
              <a:t>Tips when paying with credit card (</a:t>
            </a:r>
            <a:r>
              <a:rPr lang="en-US" dirty="0" err="1"/>
              <a:t>payment_type</a:t>
            </a:r>
            <a:r>
              <a:rPr lang="en-US" dirty="0"/>
              <a:t> 2)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3209A3-177A-477D-B222-EEA16940BF82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974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lvl="2"/>
            <a:r>
              <a:rPr lang="en-US" dirty="0"/>
              <a:t>$52 flat</a:t>
            </a:r>
          </a:p>
          <a:p>
            <a:pPr lvl="2"/>
            <a:r>
              <a:rPr lang="en-US" dirty="0"/>
              <a:t>$4.5 rush-hour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88529D-9433-4BA7-906C-7DDDD684EBC4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188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lvl="2"/>
            <a:r>
              <a:rPr lang="en-US" dirty="0"/>
              <a:t>Uses standard metered fare (everything from 1 applies)</a:t>
            </a:r>
          </a:p>
          <a:p>
            <a:pPr lvl="2"/>
            <a:r>
              <a:rPr lang="en-US" dirty="0"/>
              <a:t>$17.50 Newark Surcharge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E19653-32AE-4830-96B6-0D1BA323B51F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273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97293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lvl="2"/>
            <a:r>
              <a:rPr lang="en-US" dirty="0"/>
              <a:t>In town: standard metered fare (see 1)</a:t>
            </a:r>
          </a:p>
          <a:p>
            <a:pPr lvl="2"/>
            <a:r>
              <a:rPr lang="en-US" dirty="0"/>
              <a:t>Out of town: doubled standard metered fare</a:t>
            </a:r>
          </a:p>
          <a:p>
            <a:pPr lvl="2"/>
            <a:r>
              <a:rPr lang="en-US" dirty="0"/>
              <a:t>All charges apply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55BCD5-1CF6-4960-B34E-5F341E3302D0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998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lvl="2"/>
            <a:r>
              <a:rPr lang="en-US" dirty="0"/>
              <a:t>Flat rate is negotiated before the ride</a:t>
            </a:r>
          </a:p>
          <a:p>
            <a:pPr lvl="2"/>
            <a:r>
              <a:rPr lang="en-US" dirty="0"/>
              <a:t>50ct MTA and 30ct improvement surcharge apply</a:t>
            </a:r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8EA9C0-E031-47C9-9907-40CDE64A9C83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75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rides</a:t>
            </a:r>
          </a:p>
          <a:p>
            <a:pPr lvl="2"/>
            <a:r>
              <a:rPr lang="en-US" dirty="0"/>
              <a:t>Two possible routes with specific pickup and </a:t>
            </a:r>
            <a:r>
              <a:rPr lang="en-US" dirty="0" err="1"/>
              <a:t>dropoff</a:t>
            </a:r>
            <a:r>
              <a:rPr lang="en-US" dirty="0"/>
              <a:t> locations</a:t>
            </a:r>
          </a:p>
          <a:p>
            <a:pPr lvl="2"/>
            <a:r>
              <a:rPr lang="en-US" dirty="0"/>
              <a:t>Flat price per person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74CAC8-6DAD-4F5A-BE8B-F7115F7E228D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366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Microsoft Office PowerPoint</Application>
  <PresentationFormat>Breitbild</PresentationFormat>
  <Paragraphs>167</Paragraphs>
  <Slides>29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BatangChe</vt:lpstr>
      <vt:lpstr>Arial</vt:lpstr>
      <vt:lpstr>Calibri</vt:lpstr>
      <vt:lpstr>Calibri Light</vt:lpstr>
      <vt:lpstr>Wingdings</vt:lpstr>
      <vt:lpstr>Office Theme</vt:lpstr>
      <vt:lpstr>Advanced Practical Course: Data Science</vt:lpstr>
      <vt:lpstr>Why Data Science?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Pickup-locations per ratecode</vt:lpstr>
      <vt:lpstr>Dropoff-locations per ratecode</vt:lpstr>
      <vt:lpstr>Feature engineering</vt:lpstr>
      <vt:lpstr>Modelling approach </vt:lpstr>
      <vt:lpstr>Modelling approach </vt:lpstr>
      <vt:lpstr>Modelling approach </vt:lpstr>
      <vt:lpstr>Modelling approach </vt:lpstr>
      <vt:lpstr>Rate code 4 – „Out of Town Trips“</vt:lpstr>
      <vt:lpstr>Algorithm selection</vt:lpstr>
      <vt:lpstr>Bridge/tunnel positions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dkoll</dc:creator>
  <cp:lastModifiedBy>Leonard Schmischke</cp:lastModifiedBy>
  <cp:revision>124</cp:revision>
  <dcterms:created xsi:type="dcterms:W3CDTF">2017-07-19T13:03:57Z</dcterms:created>
  <dcterms:modified xsi:type="dcterms:W3CDTF">2018-06-12T22:42:51Z</dcterms:modified>
</cp:coreProperties>
</file>